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  <p:sldId id="265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65" autoAdjust="0"/>
    <p:restoredTop sz="72432"/>
  </p:normalViewPr>
  <p:slideViewPr>
    <p:cSldViewPr snapToGrid="0">
      <p:cViewPr varScale="1">
        <p:scale>
          <a:sx n="63" d="100"/>
          <a:sy n="63" d="100"/>
        </p:scale>
        <p:origin x="15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8BDF07-37BA-E341-812B-0163CA675018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A6A43-CEBC-724E-ADE6-2A7382C20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842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EA6A43-CEBC-724E-ADE6-2A7382C2023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232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EA6A43-CEBC-724E-ADE6-2A7382C2023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771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Communication plans for different stakeholders</a:t>
            </a:r>
          </a:p>
          <a:p>
            <a:r>
              <a:rPr lang="en-US" sz="1200" dirty="0"/>
              <a:t>Learn where stakeholders get their information and who they find credible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EA6A43-CEBC-724E-ADE6-2A7382C2023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018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387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741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76273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4268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015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2701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9369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296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728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059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789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970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541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006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81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317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2F988-31EA-43DD-9C11-BBBF47FD9596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9E8D812-458F-4F36-8C7D-99B047662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733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EA3EC-C2CB-41FE-85BF-C3AA081453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3678162"/>
            <a:ext cx="7766936" cy="1646302"/>
          </a:xfrm>
        </p:spPr>
        <p:txBody>
          <a:bodyPr/>
          <a:lstStyle/>
          <a:p>
            <a:pPr algn="ctr"/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Embedded Research Conference</a:t>
            </a:r>
            <a:br>
              <a:rPr lang="en-US" sz="3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en-US" sz="36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Workgroup D:  Strengthening the Embedded Research Community</a:t>
            </a:r>
            <a:br>
              <a:rPr lang="en-US" sz="3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en-US" sz="36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February 21, 2019</a:t>
            </a:r>
          </a:p>
        </p:txBody>
      </p:sp>
    </p:spTree>
    <p:extLst>
      <p:ext uri="{BB962C8B-B14F-4D97-AF65-F5344CB8AC3E}">
        <p14:creationId xmlns:p14="http://schemas.microsoft.com/office/powerpoint/2010/main" val="3367583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27FB4-A593-4B3B-A76E-55BA0DAB9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Workgroup vision, aims and goals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0E204-D31C-4BE5-BFC2-4D8DCC9EE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03388"/>
            <a:ext cx="8596668" cy="3880773"/>
          </a:xfrm>
        </p:spPr>
        <p:txBody>
          <a:bodyPr>
            <a:normAutofit lnSpcReduction="10000"/>
          </a:bodyPr>
          <a:lstStyle/>
          <a:p>
            <a:r>
              <a:rPr lang="en-US" sz="2400" b="1" dirty="0"/>
              <a:t>Goals</a:t>
            </a:r>
            <a:r>
              <a:rPr lang="en-US" sz="2400" dirty="0"/>
              <a:t>: Strengthen embedded research community</a:t>
            </a:r>
          </a:p>
          <a:p>
            <a:r>
              <a:rPr lang="en-US" sz="2400" b="1" dirty="0"/>
              <a:t>Vision: </a:t>
            </a:r>
            <a:r>
              <a:rPr lang="en-US" sz="2400" dirty="0"/>
              <a:t>A team-based embedded research workforce that results from multiple pathways and serves multiple audiences.</a:t>
            </a:r>
            <a:endParaRPr lang="en-US" sz="2400" b="1" dirty="0"/>
          </a:p>
          <a:p>
            <a:r>
              <a:rPr lang="en-US" sz="2400" b="1" dirty="0"/>
              <a:t>Aims: </a:t>
            </a:r>
          </a:p>
          <a:p>
            <a:pPr lvl="1"/>
            <a:r>
              <a:rPr lang="en-US" sz="2200" dirty="0"/>
              <a:t>Increase research impact within organizations</a:t>
            </a:r>
          </a:p>
          <a:p>
            <a:pPr lvl="1"/>
            <a:r>
              <a:rPr lang="en-US" sz="2200" dirty="0"/>
              <a:t>Create clearer pathways for people to pursue embedded research</a:t>
            </a:r>
          </a:p>
          <a:p>
            <a:pPr lvl="1"/>
            <a:r>
              <a:rPr lang="en-US" sz="2200" dirty="0"/>
              <a:t>Define core competencies more clearly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75392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27FB4-A593-4B3B-A76E-55BA0DAB9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429"/>
          </a:xfrm>
        </p:spPr>
        <p:txBody>
          <a:bodyPr/>
          <a:lstStyle/>
          <a:p>
            <a:pPr algn="ctr"/>
            <a:r>
              <a:rPr lang="en-US" dirty="0"/>
              <a:t>Current state:  gaps, opportunities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0E204-D31C-4BE5-BFC2-4D8DCC9EE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426028"/>
            <a:ext cx="10392743" cy="5247145"/>
          </a:xfrm>
        </p:spPr>
        <p:txBody>
          <a:bodyPr>
            <a:normAutofit fontScale="85000" lnSpcReduction="20000"/>
          </a:bodyPr>
          <a:lstStyle/>
          <a:p>
            <a:r>
              <a:rPr lang="en-US" sz="2800" b="1" dirty="0"/>
              <a:t>Lack of:</a:t>
            </a:r>
          </a:p>
          <a:p>
            <a:pPr lvl="1"/>
            <a:r>
              <a:rPr lang="en-US" sz="2800" dirty="0"/>
              <a:t>defined career trajectories for researchers</a:t>
            </a:r>
          </a:p>
          <a:p>
            <a:pPr lvl="1"/>
            <a:r>
              <a:rPr lang="en-US" sz="2800" dirty="0"/>
              <a:t>Focus on communications, relationship-building, and strategic business skills</a:t>
            </a:r>
          </a:p>
          <a:p>
            <a:pPr lvl="1"/>
            <a:r>
              <a:rPr lang="en-US" sz="2800" dirty="0"/>
              <a:t>Focus on those who come to embedded research mid-career </a:t>
            </a:r>
          </a:p>
          <a:p>
            <a:pPr lvl="1"/>
            <a:r>
              <a:rPr lang="en-US" sz="2800" dirty="0"/>
              <a:t>Diversity, ability improve equity</a:t>
            </a:r>
          </a:p>
          <a:p>
            <a:pPr lvl="1"/>
            <a:r>
              <a:rPr lang="en-US" sz="2800" dirty="0"/>
              <a:t>Sufficient recruitment efforts</a:t>
            </a:r>
          </a:p>
          <a:p>
            <a:pPr lvl="1"/>
            <a:endParaRPr lang="en-US" sz="2800" dirty="0"/>
          </a:p>
          <a:p>
            <a:r>
              <a:rPr lang="en-US" sz="2800" b="1" dirty="0"/>
              <a:t>Opportunities</a:t>
            </a:r>
          </a:p>
          <a:p>
            <a:pPr lvl="1"/>
            <a:r>
              <a:rPr lang="en-US" sz="2800" dirty="0"/>
              <a:t>Evolving field with many possible career trajectories</a:t>
            </a:r>
          </a:p>
          <a:p>
            <a:pPr lvl="1"/>
            <a:r>
              <a:rPr lang="en-US" sz="2800" dirty="0"/>
              <a:t>Greater recognition of need by decision makers</a:t>
            </a:r>
          </a:p>
          <a:p>
            <a:pPr lvl="1"/>
            <a:r>
              <a:rPr lang="en-US" sz="2800" dirty="0"/>
              <a:t>Data infrastructure improvements</a:t>
            </a:r>
          </a:p>
          <a:p>
            <a:pPr marL="0" indent="0">
              <a:buNone/>
            </a:pPr>
            <a:endParaRPr lang="en-US" sz="2400" dirty="0"/>
          </a:p>
          <a:p>
            <a:pPr lvl="1"/>
            <a:endParaRPr lang="en-US" sz="22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62485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27FB4-A593-4B3B-A76E-55BA0DAB9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429"/>
          </a:xfrm>
        </p:spPr>
        <p:txBody>
          <a:bodyPr/>
          <a:lstStyle/>
          <a:p>
            <a:pPr algn="ctr"/>
            <a:r>
              <a:rPr lang="en-US" dirty="0"/>
              <a:t>Barriers to achieving vision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35581B4-8EDD-4D48-940A-492A127139B4}"/>
              </a:ext>
            </a:extLst>
          </p:cNvPr>
          <p:cNvSpPr txBox="1">
            <a:spLocks/>
          </p:cNvSpPr>
          <p:nvPr/>
        </p:nvSpPr>
        <p:spPr>
          <a:xfrm>
            <a:off x="829733" y="1426030"/>
            <a:ext cx="9870693" cy="5033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Lack of sustained funding for research</a:t>
            </a:r>
          </a:p>
          <a:p>
            <a:r>
              <a:rPr lang="en-US" sz="2800" dirty="0"/>
              <a:t>Leadership has short-term goals; ROI for LT investment?</a:t>
            </a:r>
          </a:p>
          <a:p>
            <a:r>
              <a:rPr lang="en-US" sz="2800" dirty="0"/>
              <a:t>Right balance? rapid generalist response v. sustained specialized body of research </a:t>
            </a:r>
          </a:p>
          <a:p>
            <a:r>
              <a:rPr lang="en-US" sz="2800" dirty="0"/>
              <a:t>Inadequate engagement of frontline providers, multidisciplinary staff</a:t>
            </a:r>
          </a:p>
          <a:p>
            <a:r>
              <a:rPr lang="en-US" sz="2800" dirty="0"/>
              <a:t>Few systems actively recruit </a:t>
            </a:r>
            <a:r>
              <a:rPr lang="en-US" sz="2800" dirty="0" err="1"/>
              <a:t>ERers</a:t>
            </a:r>
            <a:endParaRPr lang="en-US" sz="28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pPr lvl="1"/>
            <a:endParaRPr lang="en-US" sz="22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62789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27FB4-A593-4B3B-A76E-55BA0DAB9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513" y="162127"/>
            <a:ext cx="9338553" cy="1277566"/>
          </a:xfrm>
        </p:spPr>
        <p:txBody>
          <a:bodyPr>
            <a:normAutofit/>
          </a:bodyPr>
          <a:lstStyle/>
          <a:p>
            <a:r>
              <a:rPr lang="en-US" dirty="0"/>
              <a:t>Recommendations for (on behalf of) researchers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0E204-D31C-4BE5-BFC2-4D8DCC9EE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513" y="1439693"/>
            <a:ext cx="9672896" cy="4435813"/>
          </a:xfrm>
        </p:spPr>
        <p:txBody>
          <a:bodyPr>
            <a:normAutofit/>
          </a:bodyPr>
          <a:lstStyle/>
          <a:p>
            <a:r>
              <a:rPr lang="en-US" sz="2400" dirty="0"/>
              <a:t>Sustained focus on </a:t>
            </a:r>
          </a:p>
          <a:p>
            <a:pPr lvl="1"/>
            <a:r>
              <a:rPr lang="en-US" sz="2200" dirty="0"/>
              <a:t>Forrest LHS competencies PLUS n</a:t>
            </a:r>
            <a:r>
              <a:rPr lang="en-US" sz="2000" dirty="0"/>
              <a:t>imbleness, strategy, communications, relationship building, organizational operations.</a:t>
            </a:r>
          </a:p>
          <a:p>
            <a:pPr lvl="1"/>
            <a:r>
              <a:rPr lang="en-US" sz="2000" dirty="0"/>
              <a:t>Team competency</a:t>
            </a:r>
          </a:p>
          <a:p>
            <a:pPr lvl="1"/>
            <a:r>
              <a:rPr lang="en-US" sz="2000" dirty="0"/>
              <a:t>Equity as topic, diversity in workforce.</a:t>
            </a:r>
          </a:p>
          <a:p>
            <a:pPr lvl="1"/>
            <a:r>
              <a:rPr lang="en-US" sz="2000" dirty="0"/>
              <a:t>Mid-career and pre-career pipeline, needs</a:t>
            </a:r>
          </a:p>
          <a:p>
            <a:r>
              <a:rPr lang="en-US" sz="2400" dirty="0"/>
              <a:t>Mentorship, protected time for new hires</a:t>
            </a:r>
          </a:p>
          <a:p>
            <a:pPr lvl="1"/>
            <a:r>
              <a:rPr lang="en-US" sz="2200" dirty="0"/>
              <a:t>Develop relationships, funding, organizational understanding</a:t>
            </a:r>
          </a:p>
          <a:p>
            <a:r>
              <a:rPr lang="en-US" sz="2400" dirty="0"/>
              <a:t>“Checklist” for what makes good LHS employer/partner</a:t>
            </a:r>
          </a:p>
          <a:p>
            <a:endParaRPr lang="en-US" sz="2400" dirty="0"/>
          </a:p>
          <a:p>
            <a:pPr lvl="1"/>
            <a:endParaRPr lang="en-US" sz="22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97859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27FB4-A593-4B3B-A76E-55BA0DAB9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429"/>
          </a:xfrm>
        </p:spPr>
        <p:txBody>
          <a:bodyPr/>
          <a:lstStyle/>
          <a:p>
            <a:pPr algn="ctr"/>
            <a:r>
              <a:rPr lang="en-US" dirty="0"/>
              <a:t>Recommendations for research funders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0E204-D31C-4BE5-BFC2-4D8DCC9EE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425" y="1640038"/>
            <a:ext cx="9286883" cy="4585665"/>
          </a:xfrm>
        </p:spPr>
        <p:txBody>
          <a:bodyPr>
            <a:normAutofit/>
          </a:bodyPr>
          <a:lstStyle/>
          <a:p>
            <a:r>
              <a:rPr lang="en-US" sz="2400" dirty="0"/>
              <a:t>Co-fund research with health systems to create skin in the game</a:t>
            </a:r>
          </a:p>
          <a:p>
            <a:r>
              <a:rPr lang="en-US" sz="2400" dirty="0"/>
              <a:t>Fund coordination across grantees</a:t>
            </a:r>
          </a:p>
          <a:p>
            <a:r>
              <a:rPr lang="en-US" sz="2400" dirty="0"/>
              <a:t>Demonstrate impact and ROI of ER</a:t>
            </a:r>
          </a:p>
          <a:p>
            <a:r>
              <a:rPr lang="en-US" sz="2400" dirty="0"/>
              <a:t>Fund career development opportunities, conferences/institutes, dissertations/fellowships, mid-career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06351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27FB4-A593-4B3B-A76E-55BA0DAB9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42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Recommendations for (on behalf of) health system leaders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0E204-D31C-4BE5-BFC2-4D8DCC9EE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03388"/>
            <a:ext cx="8972504" cy="4463948"/>
          </a:xfrm>
        </p:spPr>
        <p:txBody>
          <a:bodyPr>
            <a:normAutofit/>
          </a:bodyPr>
          <a:lstStyle/>
          <a:p>
            <a:r>
              <a:rPr lang="en-US" sz="2400" dirty="0"/>
              <a:t>Need for embedded research training programs for leaders as ER consumers, co-designers, business case</a:t>
            </a:r>
          </a:p>
          <a:p>
            <a:r>
              <a:rPr lang="en-US" sz="2400" dirty="0"/>
              <a:t>Identify and encourage champions of embedded research</a:t>
            </a:r>
          </a:p>
          <a:p>
            <a:r>
              <a:rPr lang="en-US" sz="2400" dirty="0"/>
              <a:t>Increase external drivers of adoption of embedded research</a:t>
            </a:r>
          </a:p>
          <a:p>
            <a:r>
              <a:rPr lang="en-US" sz="2400" dirty="0"/>
              <a:t>Develop regular communication strategies with researchers</a:t>
            </a:r>
          </a:p>
          <a:p>
            <a:r>
              <a:rPr lang="en-US" sz="2400" dirty="0"/>
              <a:t>Develop pathways for </a:t>
            </a:r>
            <a:r>
              <a:rPr lang="en-US" sz="2400" dirty="0" err="1"/>
              <a:t>ERers</a:t>
            </a:r>
            <a:r>
              <a:rPr lang="en-US" sz="2400" dirty="0"/>
              <a:t>/</a:t>
            </a:r>
            <a:r>
              <a:rPr lang="en-US" sz="2400" dirty="0" err="1"/>
              <a:t>HSRers</a:t>
            </a:r>
            <a:r>
              <a:rPr lang="en-US" sz="2400" dirty="0"/>
              <a:t> to system leadership</a:t>
            </a:r>
          </a:p>
          <a:p>
            <a:r>
              <a:rPr lang="en-US" sz="2400" dirty="0"/>
              <a:t>Small grant programs:  innovation, problem-solving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26170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27FB4-A593-4B3B-A76E-55BA0DAB9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42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Recommendations for (on behalf of) other stakeholders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0E204-D31C-4BE5-BFC2-4D8DCC9EE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03388"/>
            <a:ext cx="8596668" cy="3880773"/>
          </a:xfrm>
        </p:spPr>
        <p:txBody>
          <a:bodyPr>
            <a:normAutofit lnSpcReduction="10000"/>
          </a:bodyPr>
          <a:lstStyle/>
          <a:p>
            <a:pPr lvl="0">
              <a:buClr>
                <a:srgbClr val="90C226"/>
              </a:buClr>
            </a:pP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Who are they?</a:t>
            </a:r>
          </a:p>
          <a:p>
            <a:pPr lvl="1">
              <a:buClr>
                <a:srgbClr val="90C226"/>
              </a:buClr>
            </a:pPr>
            <a:r>
              <a:rPr lang="en-US" sz="2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Insurers, patients/caregivers, frontline staff/nurses, middle managers, the public, health systems beyond health care, media</a:t>
            </a:r>
          </a:p>
          <a:p>
            <a:pPr lvl="0">
              <a:buClr>
                <a:srgbClr val="90C226"/>
              </a:buClr>
            </a:pP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Communicate value of ER to different stakeholders</a:t>
            </a:r>
          </a:p>
          <a:p>
            <a:pPr lvl="1">
              <a:buClr>
                <a:srgbClr val="90C226"/>
              </a:buClr>
            </a:pPr>
            <a:r>
              <a:rPr lang="en-US" sz="2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Learn where stakeholder get info, who they trust</a:t>
            </a:r>
          </a:p>
          <a:p>
            <a:pPr lvl="1">
              <a:buClr>
                <a:srgbClr val="90C226"/>
              </a:buClr>
            </a:pPr>
            <a:r>
              <a:rPr lang="en-US" sz="2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Simulate ER processes, value</a:t>
            </a:r>
          </a:p>
          <a:p>
            <a:pPr>
              <a:buClr>
                <a:srgbClr val="90C226"/>
              </a:buClr>
            </a:pP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Engage in ER process</a:t>
            </a:r>
          </a:p>
          <a:p>
            <a:pPr>
              <a:buClr>
                <a:srgbClr val="90C226"/>
              </a:buClr>
            </a:pP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Train in ER methods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90010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27FB4-A593-4B3B-A76E-55BA0DAB9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429"/>
          </a:xfrm>
        </p:spPr>
        <p:txBody>
          <a:bodyPr/>
          <a:lstStyle/>
          <a:p>
            <a:pPr algn="ctr"/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0E204-D31C-4BE5-BFC2-4D8DCC9EE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03388"/>
            <a:ext cx="8596668" cy="3880773"/>
          </a:xfrm>
        </p:spPr>
        <p:txBody>
          <a:bodyPr>
            <a:normAutofit/>
          </a:bodyPr>
          <a:lstStyle/>
          <a:p>
            <a:r>
              <a:rPr lang="en-US" sz="2400" dirty="0"/>
              <a:t>Ensure existing conferences relevant to ER</a:t>
            </a:r>
          </a:p>
          <a:p>
            <a:pPr lvl="1"/>
            <a:r>
              <a:rPr lang="en-US" sz="2200" dirty="0"/>
              <a:t>LHS/ER content; cross-disciplinary content</a:t>
            </a:r>
          </a:p>
          <a:p>
            <a:r>
              <a:rPr lang="en-US" sz="2400" dirty="0"/>
              <a:t>Articulate and put forward clear core competencies</a:t>
            </a:r>
          </a:p>
          <a:p>
            <a:pPr lvl="1"/>
            <a:r>
              <a:rPr lang="en-US" sz="2200" dirty="0"/>
              <a:t>Develop “super communicators”</a:t>
            </a:r>
          </a:p>
          <a:p>
            <a:r>
              <a:rPr lang="en-US" sz="2400" dirty="0"/>
              <a:t>Improve outreach to both universities and LHSs:</a:t>
            </a:r>
          </a:p>
          <a:p>
            <a:pPr lvl="1"/>
            <a:r>
              <a:rPr lang="en-US" sz="2200" dirty="0"/>
              <a:t>Support multiple ER career pathways, differing needs over career stages</a:t>
            </a:r>
          </a:p>
          <a:p>
            <a:pPr lvl="1"/>
            <a:r>
              <a:rPr lang="en-US" sz="2200" dirty="0"/>
              <a:t>Increased visibility of ER overall and in all settings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2720670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398</TotalTime>
  <Words>468</Words>
  <Application>Microsoft Office PowerPoint</Application>
  <PresentationFormat>Widescreen</PresentationFormat>
  <Paragraphs>78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Trebuchet MS</vt:lpstr>
      <vt:lpstr>Wingdings 3</vt:lpstr>
      <vt:lpstr>Facet</vt:lpstr>
      <vt:lpstr>Embedded Research Conference  Workgroup D:  Strengthening the Embedded Research Community  February 21, 2019</vt:lpstr>
      <vt:lpstr>Workgroup vision, aims and goals</vt:lpstr>
      <vt:lpstr>Current state:  gaps, opportunities</vt:lpstr>
      <vt:lpstr>Barriers to achieving vision</vt:lpstr>
      <vt:lpstr>Recommendations for (on behalf of) researchers</vt:lpstr>
      <vt:lpstr>Recommendations for research funders</vt:lpstr>
      <vt:lpstr>Recommendations for (on behalf of) health system leaders</vt:lpstr>
      <vt:lpstr>Recommendations for (on behalf of) other stakeholders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Embedded Research Conference  Workgroup A:  Organizational Arrangements: Governance, Staffing, Funding  February 20, 2019</dc:title>
  <dc:creator>Brian S Mittman</dc:creator>
  <cp:lastModifiedBy>Chunyi Hsu</cp:lastModifiedBy>
  <cp:revision>31</cp:revision>
  <dcterms:created xsi:type="dcterms:W3CDTF">2019-02-20T16:30:09Z</dcterms:created>
  <dcterms:modified xsi:type="dcterms:W3CDTF">2019-02-21T17:23:36Z</dcterms:modified>
</cp:coreProperties>
</file>